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3" r:id="rId4"/>
    <p:sldId id="267" r:id="rId5"/>
    <p:sldId id="262" r:id="rId6"/>
    <p:sldId id="265" r:id="rId7"/>
    <p:sldId id="266" r:id="rId8"/>
    <p:sldId id="268" r:id="rId9"/>
    <p:sldId id="269" r:id="rId10"/>
    <p:sldId id="270" r:id="rId11"/>
    <p:sldId id="271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55BE649-1426-427C-BDE3-B94810C18A92}" type="datetimeFigureOut">
              <a:rPr lang="en-US"/>
              <a:pPr>
                <a:defRPr/>
              </a:pPr>
              <a:t>12/2/24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2045813-8754-4D77-A616-CA245ED96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27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4777DF8-168C-41F8-9873-EF9531D85D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655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777DF8-168C-41F8-9873-EF9531D85D6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73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4BA5D-CE09-4B7F-B337-D44AB6225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1898F2C-8B41-4DFD-D14E-A66CAD033E23}"/>
              </a:ext>
            </a:extLst>
          </p:cNvPr>
          <p:cNvGrpSpPr/>
          <p:nvPr userDrawn="1"/>
        </p:nvGrpSpPr>
        <p:grpSpPr>
          <a:xfrm>
            <a:off x="1359524" y="5824220"/>
            <a:ext cx="6199764" cy="576580"/>
            <a:chOff x="1359524" y="5638800"/>
            <a:chExt cx="6199764" cy="576580"/>
          </a:xfrm>
        </p:grpSpPr>
        <p:pic>
          <p:nvPicPr>
            <p:cNvPr id="13" name="Picture 12" descr="A blue and black logo&#10;&#10;Description automatically generated">
              <a:extLst>
                <a:ext uri="{FF2B5EF4-FFF2-40B4-BE49-F238E27FC236}">
                  <a16:creationId xmlns:a16="http://schemas.microsoft.com/office/drawing/2014/main" id="{B1733D73-44DC-BF7A-FFE9-87159EC92C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9524" y="5713488"/>
              <a:ext cx="1536076" cy="480695"/>
            </a:xfrm>
            <a:prstGeom prst="rect">
              <a:avLst/>
            </a:prstGeom>
          </p:spPr>
        </p:pic>
        <p:sp>
          <p:nvSpPr>
            <p:cNvPr id="14" name="Text Box 1">
              <a:extLst>
                <a:ext uri="{FF2B5EF4-FFF2-40B4-BE49-F238E27FC236}">
                  <a16:creationId xmlns:a16="http://schemas.microsoft.com/office/drawing/2014/main" id="{14D8D208-D9AE-34C0-EA13-4F3E05113725}"/>
                </a:ext>
              </a:extLst>
            </p:cNvPr>
            <p:cNvSpPr txBox="1"/>
            <p:nvPr userDrawn="1"/>
          </p:nvSpPr>
          <p:spPr>
            <a:xfrm>
              <a:off x="3226683" y="5638800"/>
              <a:ext cx="4332605" cy="57658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25000"/>
                </a:lnSpc>
                <a:spcAft>
                  <a:spcPts val="800"/>
                </a:spcAft>
              </a:pP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School of Management</a:t>
              </a:r>
              <a:b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</a:b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Startup and Innovation Collaboratory powered by Blackstone </a:t>
              </a:r>
              <a:r>
                <a:rPr lang="en-US" sz="900" b="1" dirty="0" err="1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LaunchPad</a:t>
              </a:r>
              <a:b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</a:b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Business and Entrepreneur Partnerships</a:t>
              </a:r>
              <a:endParaRPr lang="en-US" sz="900" dirty="0">
                <a:solidFill>
                  <a:srgbClr val="404040"/>
                </a:solidFill>
                <a:effectLst/>
                <a:latin typeface="Century" panose="02040604050505020304" pitchFamily="18" charset="0"/>
                <a:ea typeface="Century" panose="020406040505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122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1663D-2214-4230-8772-4A87406331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9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87B02-66C1-4AD9-B250-60BF310C9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7731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3825B-0B81-4DB4-9FFC-C8F6D089B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3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67E486-EF2C-4515-BB44-B18C0FFD31FF}"/>
              </a:ext>
            </a:extLst>
          </p:cNvPr>
          <p:cNvSpPr/>
          <p:nvPr userDrawn="1"/>
        </p:nvSpPr>
        <p:spPr>
          <a:xfrm>
            <a:off x="7714099" y="6400800"/>
            <a:ext cx="9925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Confidential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2B61D55-89A1-50C9-70C6-9C9F9C28BB4C}"/>
              </a:ext>
            </a:extLst>
          </p:cNvPr>
          <p:cNvGrpSpPr/>
          <p:nvPr userDrawn="1"/>
        </p:nvGrpSpPr>
        <p:grpSpPr>
          <a:xfrm>
            <a:off x="1359524" y="5824220"/>
            <a:ext cx="6199764" cy="576580"/>
            <a:chOff x="1359524" y="5638800"/>
            <a:chExt cx="6199764" cy="576580"/>
          </a:xfrm>
        </p:grpSpPr>
        <p:pic>
          <p:nvPicPr>
            <p:cNvPr id="13" name="Picture 12" descr="A blue and black logo&#10;&#10;Description automatically generated">
              <a:extLst>
                <a:ext uri="{FF2B5EF4-FFF2-40B4-BE49-F238E27FC236}">
                  <a16:creationId xmlns:a16="http://schemas.microsoft.com/office/drawing/2014/main" id="{0BFCF519-0821-5B10-7D64-0D8401FC81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9524" y="5713488"/>
              <a:ext cx="1536076" cy="480695"/>
            </a:xfrm>
            <a:prstGeom prst="rect">
              <a:avLst/>
            </a:prstGeom>
          </p:spPr>
        </p:pic>
        <p:sp>
          <p:nvSpPr>
            <p:cNvPr id="14" name="Text Box 1">
              <a:extLst>
                <a:ext uri="{FF2B5EF4-FFF2-40B4-BE49-F238E27FC236}">
                  <a16:creationId xmlns:a16="http://schemas.microsoft.com/office/drawing/2014/main" id="{236BD686-A770-CCDB-9EE3-9A7524BD6D82}"/>
                </a:ext>
              </a:extLst>
            </p:cNvPr>
            <p:cNvSpPr txBox="1"/>
            <p:nvPr userDrawn="1"/>
          </p:nvSpPr>
          <p:spPr>
            <a:xfrm>
              <a:off x="3226683" y="5638800"/>
              <a:ext cx="4332605" cy="57658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25000"/>
                </a:lnSpc>
                <a:spcAft>
                  <a:spcPts val="800"/>
                </a:spcAft>
              </a:pP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School of Management</a:t>
              </a:r>
              <a:b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</a:b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Startup and Innovation Collaboratory powered by Blackstone </a:t>
              </a:r>
              <a:r>
                <a:rPr lang="en-US" sz="900" b="1" dirty="0" err="1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LaunchPad</a:t>
              </a:r>
              <a:b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</a:br>
              <a:r>
                <a:rPr lang="en-US" sz="900" b="1" dirty="0">
                  <a:solidFill>
                    <a:srgbClr val="808080"/>
                  </a:solidFill>
                  <a:effectLst/>
                  <a:latin typeface="Arial" panose="020B0604020202020204" pitchFamily="34" charset="0"/>
                  <a:ea typeface="Century" panose="02040604050505020304" pitchFamily="18" charset="0"/>
                  <a:cs typeface="Times New Roman" panose="02020603050405020304" pitchFamily="18" charset="0"/>
                </a:rPr>
                <a:t>Business and Entrepreneur Partnerships</a:t>
              </a:r>
              <a:endParaRPr lang="en-US" sz="900" dirty="0">
                <a:solidFill>
                  <a:srgbClr val="404040"/>
                </a:solidFill>
                <a:effectLst/>
                <a:latin typeface="Century" panose="02040604050505020304" pitchFamily="18" charset="0"/>
                <a:ea typeface="Century" panose="020406040505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5789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7B1FA-8B3A-405E-BA45-F21B26705D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30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264AE-7528-4D69-93DF-8275E35024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80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12DB1-6E3E-4F42-9F94-DF2DB1B0C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78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8DE52-4F76-4372-A57A-687122285A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71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8DD66-143D-4492-8F90-1E6DF681C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65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A15FD-4E3C-498D-9F44-040B1F0730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8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7A119-EF45-4E8B-A69C-284C53B9A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85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Confidential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9A8AA54-7C56-4DC6-A1B4-74CC0BAF3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Company Name</a:t>
            </a:r>
            <a:br>
              <a:rPr lang="en-US" altLang="en-US" dirty="0"/>
            </a:br>
            <a:r>
              <a:rPr lang="en-US" altLang="en-US" sz="2400" dirty="0"/>
              <a:t>“Tag Line if you Have One”</a:t>
            </a:r>
            <a:endParaRPr lang="en-US" altLang="en-US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081447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Team Name</a:t>
            </a:r>
          </a:p>
          <a:p>
            <a:pPr eaLnBrk="1" hangingPunct="1"/>
            <a:r>
              <a:rPr lang="en-US" altLang="en-US" dirty="0"/>
              <a:t>Date of Presentation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Financial Projections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These will be pretty basic for your first presentation in January.  </a:t>
            </a:r>
          </a:p>
          <a:p>
            <a:pPr eaLnBrk="1" hangingPunct="1"/>
            <a:r>
              <a:rPr lang="en-US" altLang="en-US"/>
              <a:t>Show us some simple pro-forma summary financials:</a:t>
            </a:r>
          </a:p>
          <a:p>
            <a:pPr lvl="1" eaLnBrk="1" hangingPunct="1"/>
            <a:r>
              <a:rPr lang="en-US" altLang="en-US"/>
              <a:t>Units Sold at x Unit Price</a:t>
            </a:r>
          </a:p>
          <a:p>
            <a:pPr lvl="1" eaLnBrk="1" hangingPunct="1"/>
            <a:r>
              <a:rPr lang="en-US" altLang="en-US"/>
              <a:t>Profit/Loss</a:t>
            </a:r>
          </a:p>
          <a:p>
            <a:pPr lvl="1" eaLnBrk="1" hangingPunct="1"/>
            <a:r>
              <a:rPr lang="en-US" altLang="en-US"/>
              <a:t>Cashflow/Investment dollars needed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Restate the opportunity</a:t>
            </a:r>
          </a:p>
          <a:p>
            <a:pPr eaLnBrk="1" hangingPunct="1"/>
            <a:r>
              <a:rPr lang="en-US" altLang="en-US"/>
              <a:t>Restate the pain</a:t>
            </a:r>
          </a:p>
          <a:p>
            <a:pPr eaLnBrk="1" hangingPunct="1"/>
            <a:r>
              <a:rPr lang="en-US" altLang="en-US"/>
              <a:t>Restate why your solution is unique</a:t>
            </a:r>
          </a:p>
          <a:p>
            <a:pPr eaLnBrk="1" hangingPunct="1"/>
            <a:r>
              <a:rPr lang="en-US" altLang="en-US"/>
              <a:t>Show us why you should go on to the next round.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Problem and Market Opportunity</a:t>
            </a:r>
            <a:br>
              <a:rPr lang="en-US" altLang="en-US" sz="3200"/>
            </a:br>
            <a:r>
              <a:rPr lang="en-US" altLang="en-US" sz="4000"/>
              <a:t>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4800"/>
            <a:ext cx="8229600" cy="4551363"/>
          </a:xfrm>
        </p:spPr>
        <p:txBody>
          <a:bodyPr/>
          <a:lstStyle/>
          <a:p>
            <a:pPr eaLnBrk="1" hangingPunct="1"/>
            <a:r>
              <a:rPr lang="en-US" altLang="en-US" dirty="0"/>
              <a:t>What pain are you solving?</a:t>
            </a:r>
          </a:p>
          <a:p>
            <a:pPr eaLnBrk="1" hangingPunct="1"/>
            <a:r>
              <a:rPr lang="en-US" altLang="en-US" dirty="0"/>
              <a:t>What problem is your company addressing</a:t>
            </a:r>
          </a:p>
          <a:p>
            <a:pPr eaLnBrk="1" hangingPunct="1"/>
            <a:r>
              <a:rPr lang="en-US" altLang="en-US" dirty="0"/>
              <a:t>What is your market opportunity?</a:t>
            </a:r>
          </a:p>
          <a:p>
            <a:pPr lvl="1" eaLnBrk="1" hangingPunct="1"/>
            <a:r>
              <a:rPr lang="en-US" altLang="en-US" dirty="0"/>
              <a:t>How big is the whole market?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/ Product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370719"/>
            <a:ext cx="8229600" cy="4525963"/>
          </a:xfrm>
        </p:spPr>
        <p:txBody>
          <a:bodyPr/>
          <a:lstStyle/>
          <a:p>
            <a:r>
              <a:rPr lang="en-US" altLang="en-US"/>
              <a:t>What is your solution to the problem?</a:t>
            </a:r>
          </a:p>
          <a:p>
            <a:r>
              <a:rPr lang="en-US" altLang="en-US"/>
              <a:t>What is your product or service?</a:t>
            </a:r>
          </a:p>
          <a:p>
            <a:r>
              <a:rPr lang="en-US" altLang="en-US"/>
              <a:t>How is your solution or product unique as compared to all of the other existing solutions that may be out there already?</a:t>
            </a:r>
          </a:p>
          <a:p>
            <a:pPr lvl="1"/>
            <a:r>
              <a:rPr lang="en-US" altLang="en-US"/>
              <a:t>Don’t get into deep competitive analysis at this point of the presentation, just explain at a higher level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Business Model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will your product be sold?</a:t>
            </a:r>
          </a:p>
          <a:p>
            <a:pPr lvl="1" eaLnBrk="1" hangingPunct="1"/>
            <a:r>
              <a:rPr lang="en-US" altLang="en-US"/>
              <a:t>Subscription?</a:t>
            </a:r>
          </a:p>
          <a:p>
            <a:pPr lvl="1" eaLnBrk="1" hangingPunct="1"/>
            <a:r>
              <a:rPr lang="en-US" altLang="en-US"/>
              <a:t>Fee/One Time sale?</a:t>
            </a:r>
          </a:p>
          <a:p>
            <a:pPr lvl="1" eaLnBrk="1" hangingPunct="1"/>
            <a:r>
              <a:rPr lang="en-US" altLang="en-US"/>
              <a:t>Recurring revenue?</a:t>
            </a:r>
          </a:p>
          <a:p>
            <a:pPr eaLnBrk="1" hangingPunct="1"/>
            <a:r>
              <a:rPr lang="en-US" altLang="en-US"/>
              <a:t>What is required to become profitable?</a:t>
            </a:r>
          </a:p>
          <a:p>
            <a:pPr lvl="1"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Underlying Magic / Technology / Your Secret Sauce	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Provide more detail on the technology and/or process that you have developed to deliver your new/unique solution.</a:t>
            </a:r>
          </a:p>
          <a:p>
            <a:pPr lvl="1" eaLnBrk="1" hangingPunct="1"/>
            <a:r>
              <a:rPr lang="en-US" altLang="en-US"/>
              <a:t>If appropriate, discuss patent status</a:t>
            </a:r>
          </a:p>
          <a:p>
            <a:pPr lvl="1" eaLnBrk="1" hangingPunct="1"/>
            <a:r>
              <a:rPr lang="en-US" altLang="en-US"/>
              <a:t>If not patentable, how is your solution unique?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Marketing and Sales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Who is your target customer?</a:t>
            </a:r>
          </a:p>
          <a:p>
            <a:pPr eaLnBrk="1" hangingPunct="1"/>
            <a:r>
              <a:rPr lang="en-US" altLang="en-US"/>
              <a:t>What defines an “ideal” customer prospect?</a:t>
            </a:r>
          </a:p>
          <a:p>
            <a:pPr eaLnBrk="1" hangingPunct="1"/>
            <a:r>
              <a:rPr lang="en-US" altLang="en-US"/>
              <a:t>What is your value proposition to the customer?</a:t>
            </a:r>
          </a:p>
          <a:p>
            <a:pPr eaLnBrk="1" hangingPunct="1"/>
            <a:r>
              <a:rPr lang="en-US" altLang="en-US"/>
              <a:t>What pain are you eliminating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Competition	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Who is your existing competition?</a:t>
            </a:r>
          </a:p>
          <a:p>
            <a:pPr eaLnBrk="1" hangingPunct="1"/>
            <a:r>
              <a:rPr lang="en-US" altLang="en-US" dirty="0"/>
              <a:t>What are their strengths and weaknesses vs. your solution? – You may want to make a matrix showing your product and attributes vs. all competitors </a:t>
            </a:r>
          </a:p>
          <a:p>
            <a:pPr eaLnBrk="1" hangingPunct="1"/>
            <a:r>
              <a:rPr lang="en-US" altLang="en-US" dirty="0"/>
              <a:t>Why are you different?  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Your Team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6084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List your management team and their backgrounds, experience, other successes if you have any, etc.</a:t>
            </a:r>
          </a:p>
          <a:p>
            <a:pPr eaLnBrk="1" hangingPunct="1">
              <a:defRPr/>
            </a:pPr>
            <a:r>
              <a:rPr lang="en-US" dirty="0"/>
              <a:t>List any advisors that you may have</a:t>
            </a:r>
          </a:p>
          <a:p>
            <a:pPr eaLnBrk="1" hangingPunct="1">
              <a:defRPr/>
            </a:pPr>
            <a:r>
              <a:rPr lang="en-US" dirty="0"/>
              <a:t>Why is this team well suited to launch this opportunity?  Remember…investors will invest in an “A” Team with a “B” Idea before a “B” Team with an “A” Idea.  They want to know you can execute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Milestones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you have them…</a:t>
            </a:r>
          </a:p>
          <a:p>
            <a:pPr lvl="1" eaLnBrk="1" hangingPunct="1"/>
            <a:r>
              <a:rPr lang="en-US" altLang="en-US"/>
              <a:t>Beta tests</a:t>
            </a:r>
          </a:p>
          <a:p>
            <a:pPr lvl="1" eaLnBrk="1" hangingPunct="1"/>
            <a:r>
              <a:rPr lang="en-US" altLang="en-US"/>
              <a:t>Customers</a:t>
            </a:r>
          </a:p>
          <a:p>
            <a:pPr lvl="1" eaLnBrk="1" hangingPunct="1"/>
            <a:r>
              <a:rPr lang="en-US" altLang="en-US"/>
              <a:t>Letters of support</a:t>
            </a:r>
          </a:p>
          <a:p>
            <a:pPr lvl="1" eaLnBrk="1" hangingPunct="1"/>
            <a:r>
              <a:rPr lang="en-US" altLang="en-US"/>
              <a:t>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406</Words>
  <Application>Microsoft Macintosh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</vt:lpstr>
      <vt:lpstr>Default Design</vt:lpstr>
      <vt:lpstr>Company Name “Tag Line if you Have One”</vt:lpstr>
      <vt:lpstr>Problem and Market Opportunity  </vt:lpstr>
      <vt:lpstr>Solution / Product</vt:lpstr>
      <vt:lpstr>Business Model</vt:lpstr>
      <vt:lpstr>Underlying Magic / Technology / Your Secret Sauce </vt:lpstr>
      <vt:lpstr>Marketing and Sales</vt:lpstr>
      <vt:lpstr>Competition </vt:lpstr>
      <vt:lpstr>Your Team</vt:lpstr>
      <vt:lpstr>Milestones</vt:lpstr>
      <vt:lpstr>Financial Projections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altheal</dc:creator>
  <cp:lastModifiedBy>Kevin Manne</cp:lastModifiedBy>
  <cp:revision>20</cp:revision>
  <dcterms:created xsi:type="dcterms:W3CDTF">2005-08-01T19:10:00Z</dcterms:created>
  <dcterms:modified xsi:type="dcterms:W3CDTF">2024-12-02T20:11:54Z</dcterms:modified>
</cp:coreProperties>
</file>